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2" r:id="rId3"/>
    <p:sldId id="292" r:id="rId4"/>
    <p:sldId id="300" r:id="rId5"/>
    <p:sldId id="294" r:id="rId6"/>
    <p:sldId id="301" r:id="rId7"/>
    <p:sldId id="302" r:id="rId8"/>
    <p:sldId id="312" r:id="rId9"/>
    <p:sldId id="295" r:id="rId10"/>
    <p:sldId id="320" r:id="rId11"/>
    <p:sldId id="311" r:id="rId12"/>
    <p:sldId id="296" r:id="rId13"/>
    <p:sldId id="313" r:id="rId14"/>
    <p:sldId id="321" r:id="rId15"/>
    <p:sldId id="322" r:id="rId16"/>
    <p:sldId id="307" r:id="rId17"/>
    <p:sldId id="314" r:id="rId18"/>
    <p:sldId id="315" r:id="rId19"/>
    <p:sldId id="310" r:id="rId20"/>
    <p:sldId id="309" r:id="rId21"/>
    <p:sldId id="308" r:id="rId22"/>
    <p:sldId id="297" r:id="rId23"/>
    <p:sldId id="299" r:id="rId24"/>
    <p:sldId id="316" r:id="rId25"/>
    <p:sldId id="318" r:id="rId26"/>
    <p:sldId id="273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5E5"/>
    <a:srgbClr val="595959"/>
    <a:srgbClr val="F9EAE7"/>
    <a:srgbClr val="FECACA"/>
    <a:srgbClr val="F5D8D3"/>
    <a:srgbClr val="FF7979"/>
    <a:srgbClr val="6C9CC2"/>
    <a:srgbClr val="EC9090"/>
    <a:srgbClr val="E5A497"/>
    <a:srgbClr val="91A7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4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3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10.10.21.64:300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22630" y="2099602"/>
            <a:ext cx="82718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</a:rPr>
              <a:t>Sky to Solar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4672668" y="4087486"/>
            <a:ext cx="7519332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9353724" y="4213323"/>
            <a:ext cx="274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Team Sunrise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3179" y="6366920"/>
            <a:ext cx="67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Github : https</a:t>
            </a:r>
            <a:r>
              <a:rPr lang="en-US" altLang="ko-KR" dirty="0">
                <a:solidFill>
                  <a:schemeClr val="bg1"/>
                </a:solidFill>
              </a:rPr>
              <a:t>://github.com/sosomm20141212/Sky_to_Solar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5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사각형 설명선 16"/>
          <p:cNvSpPr/>
          <p:nvPr/>
        </p:nvSpPr>
        <p:spPr>
          <a:xfrm>
            <a:off x="152400" y="266700"/>
            <a:ext cx="11969047" cy="1484654"/>
          </a:xfrm>
          <a:prstGeom prst="wedgeRoundRectCallout">
            <a:avLst>
              <a:gd name="adj1" fmla="val -13777"/>
              <a:gd name="adj2" fmla="val 899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83671" y="6581001"/>
            <a:ext cx="4437776" cy="276999"/>
          </a:xfrm>
          <a:prstGeom prst="rect">
            <a:avLst/>
          </a:prstGeom>
          <a:solidFill>
            <a:srgbClr val="C1D5E5"/>
          </a:solidFill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377173" y="549257"/>
            <a:ext cx="11519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“</a:t>
            </a:r>
            <a:r>
              <a:rPr lang="ko-KR" altLang="en-US" sz="4800" b="1" dirty="0" smtClean="0">
                <a:solidFill>
                  <a:schemeClr val="bg1"/>
                </a:solidFill>
              </a:rPr>
              <a:t>우리 집에 설치하면 발전량이 얼마일까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?”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07" y="1751354"/>
            <a:ext cx="4740851" cy="47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1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31"/>
            <a:ext cx="12192000" cy="69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1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252368" y="2705671"/>
            <a:ext cx="7731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bg1"/>
                </a:solidFill>
              </a:rPr>
              <a:t>프로젝트 시나리오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rgbClr val="F9E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102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402672" y="159944"/>
            <a:ext cx="411899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004065" y="289112"/>
            <a:ext cx="32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선정 배경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2226734" y="2491940"/>
            <a:ext cx="7491136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태양광</a:t>
            </a:r>
            <a:r>
              <a:rPr lang="ko-KR" altLang="en-US" sz="2000" b="1" dirty="0" smtClean="0">
                <a:solidFill>
                  <a:srgbClr val="595959"/>
                </a:solidFill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발전</a:t>
            </a:r>
            <a:r>
              <a:rPr lang="ko-KR" altLang="en-US" sz="2000" b="1" dirty="0" smtClean="0">
                <a:solidFill>
                  <a:srgbClr val="595959"/>
                </a:solidFill>
              </a:rPr>
              <a:t>에 </a:t>
            </a:r>
            <a:r>
              <a:rPr lang="ko-KR" altLang="en-US" sz="2000" b="1" dirty="0">
                <a:solidFill>
                  <a:srgbClr val="595959"/>
                </a:solidFill>
              </a:rPr>
              <a:t>직접적으로 </a:t>
            </a:r>
            <a:r>
              <a:rPr lang="ko-KR" altLang="en-US" sz="2000" b="1" dirty="0">
                <a:solidFill>
                  <a:srgbClr val="FF0000"/>
                </a:solidFill>
              </a:rPr>
              <a:t>영향</a:t>
            </a:r>
            <a:r>
              <a:rPr lang="ko-KR" altLang="en-US" sz="2000" b="1" dirty="0">
                <a:solidFill>
                  <a:srgbClr val="595959"/>
                </a:solidFill>
              </a:rPr>
              <a:t>을 미치는 요소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3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446176" y="3786482"/>
            <a:ext cx="1677138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공기 분자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4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2380047" y="3786482"/>
            <a:ext cx="1349908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먼지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3934789" y="3772920"/>
            <a:ext cx="1663175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수증기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6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6737776" y="3772920"/>
            <a:ext cx="179935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오염물질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8736443" y="3786482"/>
            <a:ext cx="1270203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구름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18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0274746" y="3786482"/>
            <a:ext cx="1270203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595959"/>
                </a:solidFill>
              </a:rPr>
              <a:t>습도</a:t>
            </a:r>
            <a:endParaRPr lang="en-US" altLang="ko-KR" sz="2000" b="1" dirty="0">
              <a:solidFill>
                <a:srgbClr val="59595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97279" y="3894975"/>
            <a:ext cx="74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• •</a:t>
            </a:r>
            <a:endParaRPr lang="ko-KR" altLang="en-US" dirty="0">
              <a:solidFill>
                <a:srgbClr val="595959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64429" y="3344334"/>
            <a:ext cx="96454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2" idx="2"/>
          </p:cNvCxnSpPr>
          <p:nvPr/>
        </p:nvCxnSpPr>
        <p:spPr>
          <a:xfrm>
            <a:off x="5972302" y="3078259"/>
            <a:ext cx="0" cy="2745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264429" y="3344334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909847" y="3344334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076298" y="3344334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752701" y="3352799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56778" y="3344332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360443" y="3344335"/>
            <a:ext cx="0" cy="2984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882743" y="3772919"/>
            <a:ext cx="1010194" cy="599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837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5478837" y="837188"/>
            <a:ext cx="708164" cy="6020811"/>
            <a:chOff x="1220718" y="1663700"/>
            <a:chExt cx="708164" cy="4483100"/>
          </a:xfrm>
          <a:solidFill>
            <a:srgbClr val="C1D5E5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D5E5"/>
                </a:solidFill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D5E5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402672" y="159944"/>
            <a:ext cx="411899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81534" y="289112"/>
            <a:ext cx="32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</a:rPr>
              <a:t>모델 원리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49614" y="1264777"/>
            <a:ext cx="6366617" cy="58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어안 렌즈로 촬영한 하늘 사진 입력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9612" y="2078156"/>
            <a:ext cx="6366617" cy="589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이미지 </a:t>
            </a:r>
            <a:r>
              <a:rPr lang="ko-KR" altLang="en-US" b="1" dirty="0" smtClean="0">
                <a:solidFill>
                  <a:srgbClr val="595959"/>
                </a:solidFill>
              </a:rPr>
              <a:t>전처리</a:t>
            </a:r>
            <a:endParaRPr lang="en-US" altLang="ko-KR" b="1" dirty="0" smtClean="0">
              <a:solidFill>
                <a:srgbClr val="595959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49611" y="2982771"/>
            <a:ext cx="6366617" cy="586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영역별 운량을 계산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49611" y="3904149"/>
            <a:ext cx="6366617" cy="593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영역별 운량에 가중치를 적용시켜 전체 운량 구함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49611" y="4741964"/>
            <a:ext cx="6366617" cy="593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운량과 측정된 태양광 데이터 비교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49611" y="5593782"/>
            <a:ext cx="6366617" cy="593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대략적인 일사량 추정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48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616039" y="139219"/>
            <a:ext cx="411899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13736" y="284742"/>
            <a:ext cx="329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선정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4" y="1157193"/>
            <a:ext cx="9744075" cy="30635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4465235"/>
            <a:ext cx="9744075" cy="20530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51372" y="6181445"/>
            <a:ext cx="2815828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18297" y="2604762"/>
            <a:ext cx="2692003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293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08" y="1171022"/>
            <a:ext cx="8573769" cy="24012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08" y="3891826"/>
            <a:ext cx="8573769" cy="2626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1041533" y="131660"/>
            <a:ext cx="7630869" cy="69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311085" y="232546"/>
            <a:ext cx="645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정확도 향상시키기 </a:t>
            </a:r>
            <a:r>
              <a:rPr lang="en-US" altLang="ko-KR" sz="2400" b="1" spc="300" dirty="0" smtClean="0">
                <a:solidFill>
                  <a:schemeClr val="bg1"/>
                </a:solidFill>
              </a:rPr>
              <a:t>: Optimizer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1108471" y="1171022"/>
            <a:ext cx="2821788" cy="613054"/>
          </a:xfrm>
          <a:prstGeom prst="rect">
            <a:avLst/>
          </a:prstGeom>
          <a:solidFill>
            <a:srgbClr val="FE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8848" y="1253053"/>
            <a:ext cx="1810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rgbClr val="595959"/>
                </a:solidFill>
              </a:rPr>
              <a:t>Rmsprop</a:t>
            </a:r>
            <a:endParaRPr lang="ko-KR" altLang="en-US" sz="2000" b="1" spc="300" dirty="0">
              <a:solidFill>
                <a:srgbClr val="595959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1108471" y="3914724"/>
            <a:ext cx="2821788" cy="613054"/>
          </a:xfrm>
          <a:prstGeom prst="rect">
            <a:avLst/>
          </a:prstGeom>
          <a:solidFill>
            <a:srgbClr val="FE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28848" y="3996755"/>
            <a:ext cx="1810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   </a:t>
            </a:r>
            <a:r>
              <a:rPr lang="en-US" altLang="ko-KR" sz="2000" b="1" dirty="0" smtClean="0">
                <a:solidFill>
                  <a:srgbClr val="595959"/>
                </a:solidFill>
              </a:rPr>
              <a:t>Adam</a:t>
            </a:r>
            <a:endParaRPr lang="ko-KR" altLang="en-US" sz="2000" b="1" spc="300" dirty="0">
              <a:solidFill>
                <a:srgbClr val="595959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71332" y="3330429"/>
            <a:ext cx="1468074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71332" y="6276390"/>
            <a:ext cx="1468074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03258" y="4116315"/>
            <a:ext cx="1468074" cy="189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925470" y="1379439"/>
            <a:ext cx="1629752" cy="180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5243" y="4007181"/>
            <a:ext cx="1088607" cy="38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64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10" y="1029077"/>
            <a:ext cx="9793067" cy="2486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10" y="3649210"/>
            <a:ext cx="9793067" cy="30682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044234" y="131660"/>
            <a:ext cx="9636272" cy="69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311085" y="232546"/>
            <a:ext cx="760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정확도 향상시키기 </a:t>
            </a:r>
            <a:r>
              <a:rPr lang="en-US" altLang="ko-KR" sz="2400" b="1" spc="300" dirty="0" smtClean="0">
                <a:solidFill>
                  <a:schemeClr val="bg1"/>
                </a:solidFill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</a:rPr>
              <a:t>ImageDataGenerator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19215" y="6397318"/>
            <a:ext cx="1700613" cy="24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0565" y="6362175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같은 조건에서 이미지 제너레이터 적용 전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accuracy: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0.933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3595" y="1798255"/>
            <a:ext cx="4263560" cy="637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72689" y="4032179"/>
            <a:ext cx="5170839" cy="779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20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99677" y="6518246"/>
            <a:ext cx="2192323" cy="33975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044234" y="131660"/>
            <a:ext cx="7968379" cy="69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232704" y="232546"/>
            <a:ext cx="760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모델 정확도 향상시키기</a:t>
            </a:r>
            <a:r>
              <a:rPr lang="en-US" altLang="ko-KR" sz="2400" b="1" spc="3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spc="300" dirty="0" smtClean="0">
                <a:solidFill>
                  <a:schemeClr val="bg1"/>
                </a:solidFill>
              </a:rPr>
              <a:t>빌딩 블록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392" y="1082719"/>
            <a:ext cx="5223753" cy="5435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0367" y="1089197"/>
            <a:ext cx="5063332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595959"/>
                </a:solidFill>
              </a:rPr>
              <a:t>Dense Layer</a:t>
            </a:r>
          </a:p>
          <a:p>
            <a:r>
              <a:rPr lang="ko-KR" altLang="en-US" dirty="0" smtClean="0"/>
              <a:t>노드를 </a:t>
            </a:r>
            <a:r>
              <a:rPr lang="en-US" altLang="ko-KR" dirty="0" smtClean="0"/>
              <a:t>1024</a:t>
            </a:r>
            <a:r>
              <a:rPr lang="ko-KR" altLang="en-US" dirty="0" smtClean="0"/>
              <a:t>개 적용하여 </a:t>
            </a:r>
            <a:r>
              <a:rPr lang="ko-KR" altLang="en-US" b="1" dirty="0" smtClean="0">
                <a:solidFill>
                  <a:srgbClr val="FF0000"/>
                </a:solidFill>
              </a:rPr>
              <a:t>밀집도를 상승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노드를 증가할수록 모델이 </a:t>
            </a:r>
            <a:r>
              <a:rPr lang="ko-KR" altLang="en-US" b="1" dirty="0" smtClean="0">
                <a:solidFill>
                  <a:srgbClr val="FF0000"/>
                </a:solidFill>
              </a:rPr>
              <a:t>더 많은 파라미터를 학습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0366" y="2988113"/>
            <a:ext cx="5063332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595959"/>
                </a:solidFill>
              </a:rPr>
              <a:t>BatchNormalization</a:t>
            </a:r>
          </a:p>
          <a:p>
            <a:r>
              <a:rPr lang="ko-KR" altLang="en-US" dirty="0" smtClean="0"/>
              <a:t>그래디언트 </a:t>
            </a:r>
            <a:r>
              <a:rPr lang="ko-KR" altLang="en-US" dirty="0"/>
              <a:t>소실 문제를 </a:t>
            </a:r>
            <a:r>
              <a:rPr lang="ko-KR" altLang="en-US" dirty="0" smtClean="0"/>
              <a:t>완화</a:t>
            </a:r>
            <a:endParaRPr lang="en-US" altLang="ko-KR" dirty="0" smtClean="0"/>
          </a:p>
          <a:p>
            <a:r>
              <a:rPr lang="ko-KR" altLang="en-US" dirty="0" smtClean="0"/>
              <a:t>학습 </a:t>
            </a:r>
            <a:r>
              <a:rPr lang="ko-KR" altLang="en-US" b="1" dirty="0" smtClean="0">
                <a:solidFill>
                  <a:srgbClr val="FF0000"/>
                </a:solidFill>
              </a:rPr>
              <a:t>속도 상승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입력값을 평균과 표준편차로 </a:t>
            </a:r>
            <a:r>
              <a:rPr lang="ko-KR" altLang="en-US" b="1" dirty="0" smtClean="0">
                <a:solidFill>
                  <a:srgbClr val="FF0000"/>
                </a:solidFill>
              </a:rPr>
              <a:t>정규화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60366" y="4887030"/>
            <a:ext cx="50633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595959"/>
                </a:solidFill>
              </a:rPr>
              <a:t>Dropout</a:t>
            </a:r>
          </a:p>
          <a:p>
            <a:r>
              <a:rPr lang="ko-KR" altLang="en-US" dirty="0"/>
              <a:t>훈련 중에 무작위로 선택된 일부 뉴런을 비활성화하여 </a:t>
            </a:r>
            <a:r>
              <a:rPr lang="en-US" altLang="ko-KR" b="1" dirty="0" smtClean="0">
                <a:solidFill>
                  <a:srgbClr val="FF0000"/>
                </a:solidFill>
              </a:rPr>
              <a:t>Overfitting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방지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0.5 – 0.2 </a:t>
            </a:r>
            <a:r>
              <a:rPr lang="ko-KR" altLang="en-US" dirty="0" smtClean="0"/>
              <a:t>사이의 값을 위에서 큰 값부터 작은 값 순으로 적용</a:t>
            </a:r>
            <a:endParaRPr lang="en-US" altLang="ko-KR" dirty="0" smtClean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118681" y="1838528"/>
            <a:ext cx="9435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118681" y="2097932"/>
            <a:ext cx="18774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18681" y="2355042"/>
            <a:ext cx="11186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05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12969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사진 업로드 페이지 이동 버튼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프로젝트 간단 소개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129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사진 업로드 기능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사진 변경 사이트 이동 버튼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12969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카테고리 별 일사량 도출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생산되는 에너지를 건전지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개수로 도출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609375" y="4598349"/>
            <a:ext cx="13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011222" y="4598349"/>
            <a:ext cx="21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사진 업로드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166478" y="4598349"/>
            <a:ext cx="13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445843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445843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445843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60059" y="159944"/>
            <a:ext cx="3173176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751012" y="298538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필요 기능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73842" y="6501468"/>
            <a:ext cx="2318158" cy="35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246632" y="1566626"/>
            <a:ext cx="11732847" cy="3701660"/>
          </a:xfrm>
          <a:prstGeom prst="rect">
            <a:avLst/>
          </a:prstGeom>
          <a:noFill/>
          <a:ln w="38100">
            <a:solidFill>
              <a:srgbClr val="C1D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087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-427839" y="4593902"/>
            <a:ext cx="6384022" cy="855841"/>
          </a:xfrm>
          <a:prstGeom prst="roundRect">
            <a:avLst/>
          </a:prstGeom>
          <a:solidFill>
            <a:srgbClr val="6C9CC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6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-427839" y="3208484"/>
            <a:ext cx="6384022" cy="855841"/>
          </a:xfrm>
          <a:prstGeom prst="roundRect">
            <a:avLst/>
          </a:prstGeom>
          <a:solidFill>
            <a:srgbClr val="6C9CC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6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-427839" y="1711873"/>
            <a:ext cx="6384022" cy="855841"/>
          </a:xfrm>
          <a:prstGeom prst="roundRect">
            <a:avLst/>
          </a:prstGeom>
          <a:solidFill>
            <a:srgbClr val="6C9CC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spc="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00" y="-113122"/>
            <a:ext cx="5214749" cy="71926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789133" y="277646"/>
            <a:ext cx="11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6C9CC2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0" y="930228"/>
            <a:ext cx="2582426" cy="0"/>
          </a:xfrm>
          <a:prstGeom prst="line">
            <a:avLst/>
          </a:prstGeom>
          <a:ln w="57150">
            <a:solidFill>
              <a:srgbClr val="6C9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88097" y="1785833"/>
            <a:ext cx="3673530" cy="707886"/>
            <a:chOff x="1103188" y="2318399"/>
            <a:chExt cx="3673530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30DE6-55D9-DCAF-4A6C-07F5BA0137A9}"/>
                </a:ext>
              </a:extLst>
            </p:cNvPr>
            <p:cNvSpPr txBox="1"/>
            <p:nvPr/>
          </p:nvSpPr>
          <p:spPr>
            <a:xfrm>
              <a:off x="1103188" y="2318399"/>
              <a:ext cx="643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</a:rPr>
                <a:t>1.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4BA82-8190-BB65-EB75-7AE3E1F51236}"/>
                </a:ext>
              </a:extLst>
            </p:cNvPr>
            <p:cNvSpPr txBox="1"/>
            <p:nvPr/>
          </p:nvSpPr>
          <p:spPr>
            <a:xfrm>
              <a:off x="1772369" y="2353398"/>
              <a:ext cx="3004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</a:rPr>
                <a:t>주제 및 배경</a:t>
              </a:r>
              <a:endParaRPr lang="ko-KR" altLang="en-US" sz="3200" b="1" spc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18241" y="3283945"/>
            <a:ext cx="4869588" cy="707886"/>
            <a:chOff x="1103188" y="3314089"/>
            <a:chExt cx="486958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5067-67D5-09A2-7FA1-777CBC3A2FFA}"/>
                </a:ext>
              </a:extLst>
            </p:cNvPr>
            <p:cNvSpPr txBox="1"/>
            <p:nvPr/>
          </p:nvSpPr>
          <p:spPr>
            <a:xfrm>
              <a:off x="1103188" y="3314089"/>
              <a:ext cx="643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</a:rPr>
                <a:t>2.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A354F-8FF7-A69B-74C3-2E0DD902FDC5}"/>
                </a:ext>
              </a:extLst>
            </p:cNvPr>
            <p:cNvSpPr txBox="1"/>
            <p:nvPr/>
          </p:nvSpPr>
          <p:spPr>
            <a:xfrm>
              <a:off x="1742131" y="3374255"/>
              <a:ext cx="4230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</a:rPr>
                <a:t>프로그램 시나리오</a:t>
              </a:r>
              <a:endParaRPr lang="ko-KR" altLang="en-US" sz="3200" b="1" spc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287" y="4681569"/>
            <a:ext cx="2975814" cy="707886"/>
            <a:chOff x="1103188" y="4309779"/>
            <a:chExt cx="2975814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AD924-3AED-AAA2-2CA0-4512299E45AC}"/>
                </a:ext>
              </a:extLst>
            </p:cNvPr>
            <p:cNvSpPr txBox="1"/>
            <p:nvPr/>
          </p:nvSpPr>
          <p:spPr>
            <a:xfrm>
              <a:off x="1103188" y="4309779"/>
              <a:ext cx="643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</a:rPr>
                <a:t>3.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C25A1-5539-6729-3EFF-4CB018E3C4DB}"/>
                </a:ext>
              </a:extLst>
            </p:cNvPr>
            <p:cNvSpPr txBox="1"/>
            <p:nvPr/>
          </p:nvSpPr>
          <p:spPr>
            <a:xfrm>
              <a:off x="1765548" y="4353167"/>
              <a:ext cx="2313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</a:rPr>
                <a:t>기능 시연</a:t>
              </a:r>
              <a:endParaRPr lang="ko-KR" altLang="en-US" sz="3200" b="1" spc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402672" y="159944"/>
            <a:ext cx="3672884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425224" y="289112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결과값 계산 공식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962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654341" y="2741046"/>
            <a:ext cx="5167619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95959"/>
                </a:solidFill>
              </a:rPr>
              <a:t>wat_low =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r>
              <a:rPr lang="en-US" altLang="ko-KR" b="1" dirty="0" smtClean="0">
                <a:solidFill>
                  <a:srgbClr val="595959"/>
                </a:solidFill>
              </a:rPr>
              <a:t>predict-1(predict </a:t>
            </a:r>
            <a:r>
              <a:rPr lang="ko-KR" altLang="en-US" b="1" dirty="0">
                <a:solidFill>
                  <a:srgbClr val="595959"/>
                </a:solidFill>
              </a:rPr>
              <a:t>범위의 최소값</a:t>
            </a:r>
            <a:r>
              <a:rPr lang="en-US" altLang="ko-KR" b="1" dirty="0">
                <a:solidFill>
                  <a:srgbClr val="595959"/>
                </a:solidFill>
              </a:rPr>
              <a:t>) * 500(bins </a:t>
            </a:r>
            <a:r>
              <a:rPr lang="ko-KR" altLang="en-US" b="1" dirty="0">
                <a:solidFill>
                  <a:srgbClr val="595959"/>
                </a:solidFill>
              </a:rPr>
              <a:t>값</a:t>
            </a:r>
            <a:r>
              <a:rPr lang="en-US" altLang="ko-KR" b="1" dirty="0" smtClean="0">
                <a:solidFill>
                  <a:srgbClr val="595959"/>
                </a:solidFill>
              </a:rPr>
              <a:t>)</a:t>
            </a:r>
          </a:p>
          <a:p>
            <a:endParaRPr lang="en-US" altLang="ko-KR" b="1" dirty="0">
              <a:solidFill>
                <a:srgbClr val="595959"/>
              </a:solidFill>
            </a:endParaRPr>
          </a:p>
          <a:p>
            <a:r>
              <a:rPr lang="en-US" altLang="ko-KR" b="1" dirty="0">
                <a:solidFill>
                  <a:srgbClr val="595959"/>
                </a:solidFill>
              </a:rPr>
              <a:t>wat_high =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r>
              <a:rPr lang="en-US" altLang="ko-KR" b="1" dirty="0" smtClean="0">
                <a:solidFill>
                  <a:srgbClr val="595959"/>
                </a:solidFill>
              </a:rPr>
              <a:t>predict(predict </a:t>
            </a:r>
            <a:r>
              <a:rPr lang="ko-KR" altLang="en-US" b="1" dirty="0">
                <a:solidFill>
                  <a:srgbClr val="595959"/>
                </a:solidFill>
              </a:rPr>
              <a:t>범위의 최대값</a:t>
            </a:r>
            <a:r>
              <a:rPr lang="en-US" altLang="ko-KR" b="1" dirty="0">
                <a:solidFill>
                  <a:srgbClr val="595959"/>
                </a:solidFill>
              </a:rPr>
              <a:t>) * 500(bins </a:t>
            </a:r>
            <a:r>
              <a:rPr lang="ko-KR" altLang="en-US" b="1" dirty="0">
                <a:solidFill>
                  <a:srgbClr val="595959"/>
                </a:solidFill>
              </a:rPr>
              <a:t>값</a:t>
            </a:r>
            <a:r>
              <a:rPr lang="en-US" altLang="ko-KR" b="1" dirty="0" smtClean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595959"/>
                </a:solidFill>
              </a:rPr>
              <a:t>  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</a:rPr>
              <a:t>※ predict</a:t>
            </a:r>
            <a:r>
              <a:rPr lang="ko-KR" altLang="en-US" sz="1400" dirty="0" smtClean="0">
                <a:solidFill>
                  <a:srgbClr val="595959"/>
                </a:solidFill>
              </a:rPr>
              <a:t>가 존재하고 값이 </a:t>
            </a:r>
            <a:r>
              <a:rPr lang="en-US" altLang="ko-KR" sz="1400" dirty="0" smtClean="0">
                <a:solidFill>
                  <a:srgbClr val="595959"/>
                </a:solidFill>
              </a:rPr>
              <a:t>1 ~ 14 </a:t>
            </a:r>
            <a:r>
              <a:rPr lang="ko-KR" altLang="en-US" sz="1400" dirty="0" smtClean="0">
                <a:solidFill>
                  <a:srgbClr val="595959"/>
                </a:solidFill>
              </a:rPr>
              <a:t>일 시에 계산하고 아니면 </a:t>
            </a:r>
            <a:endParaRPr lang="en-US" altLang="ko-KR" sz="1400" dirty="0" smtClean="0">
              <a:solidFill>
                <a:srgbClr val="595959"/>
              </a:solidFill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</a:rPr>
              <a:t>0</a:t>
            </a:r>
            <a:r>
              <a:rPr lang="ko-KR" altLang="en-US" sz="1400" dirty="0" smtClean="0">
                <a:solidFill>
                  <a:srgbClr val="595959"/>
                </a:solidFill>
              </a:rPr>
              <a:t>으로 설정</a:t>
            </a:r>
            <a:endParaRPr lang="en-US" altLang="ko-KR" sz="1400" dirty="0">
              <a:solidFill>
                <a:srgbClr val="595959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409189" y="2747281"/>
            <a:ext cx="5083728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595959"/>
                </a:solidFill>
              </a:rPr>
              <a:t>Battery </a:t>
            </a:r>
            <a:r>
              <a:rPr lang="en-US" altLang="ko-KR" sz="2000" b="1" dirty="0">
                <a:solidFill>
                  <a:srgbClr val="595959"/>
                </a:solidFill>
              </a:rPr>
              <a:t>=</a:t>
            </a:r>
          </a:p>
          <a:p>
            <a:pPr algn="ctr"/>
            <a:r>
              <a:rPr lang="en-US" altLang="ko-KR" sz="2000" b="1" dirty="0">
                <a:solidFill>
                  <a:srgbClr val="595959"/>
                </a:solidFill>
              </a:rPr>
              <a:t>mAh(</a:t>
            </a:r>
            <a:r>
              <a:rPr lang="ko-KR" altLang="en-US" sz="2000" b="1" dirty="0">
                <a:solidFill>
                  <a:srgbClr val="595959"/>
                </a:solidFill>
              </a:rPr>
              <a:t>용량</a:t>
            </a:r>
            <a:r>
              <a:rPr lang="en-US" altLang="ko-KR" sz="2000" b="1" dirty="0">
                <a:solidFill>
                  <a:srgbClr val="595959"/>
                </a:solidFill>
              </a:rPr>
              <a:t>) / 2850(</a:t>
            </a:r>
            <a:r>
              <a:rPr lang="ko-KR" altLang="en-US" sz="2000" b="1" dirty="0">
                <a:solidFill>
                  <a:srgbClr val="595959"/>
                </a:solidFill>
              </a:rPr>
              <a:t>에너자이저 </a:t>
            </a:r>
            <a:r>
              <a:rPr lang="en-US" altLang="ko-KR" sz="2000" b="1" dirty="0">
                <a:solidFill>
                  <a:srgbClr val="595959"/>
                </a:solidFill>
              </a:rPr>
              <a:t>AA </a:t>
            </a:r>
            <a:r>
              <a:rPr lang="ko-KR" altLang="en-US" sz="2000" b="1" dirty="0">
                <a:solidFill>
                  <a:srgbClr val="595959"/>
                </a:solidFill>
              </a:rPr>
              <a:t>용량</a:t>
            </a:r>
            <a:r>
              <a:rPr lang="en-US" altLang="ko-KR" sz="2000" b="1" dirty="0">
                <a:solidFill>
                  <a:srgbClr val="595959"/>
                </a:solidFill>
              </a:rPr>
              <a:t>)</a:t>
            </a:r>
          </a:p>
          <a:p>
            <a:pPr algn="ctr"/>
            <a:endParaRPr lang="en-US" altLang="ko-KR" sz="1600" dirty="0">
              <a:solidFill>
                <a:srgbClr val="595959"/>
              </a:solidFill>
            </a:endParaRPr>
          </a:p>
          <a:p>
            <a:r>
              <a:rPr lang="en-US" altLang="ko-KR" sz="1600" dirty="0">
                <a:solidFill>
                  <a:srgbClr val="595959"/>
                </a:solidFill>
              </a:rPr>
              <a:t>※ </a:t>
            </a:r>
            <a:r>
              <a:rPr lang="en-US" altLang="ko-KR" sz="1600" dirty="0" smtClean="0">
                <a:solidFill>
                  <a:srgbClr val="595959"/>
                </a:solidFill>
              </a:rPr>
              <a:t>mAh </a:t>
            </a:r>
            <a:r>
              <a:rPr lang="en-US" altLang="ko-KR" sz="1600" dirty="0">
                <a:solidFill>
                  <a:srgbClr val="595959"/>
                </a:solidFill>
              </a:rPr>
              <a:t>= 1000 * Wh(</a:t>
            </a:r>
            <a:r>
              <a:rPr lang="ko-KR" altLang="en-US" sz="1600" dirty="0">
                <a:solidFill>
                  <a:srgbClr val="595959"/>
                </a:solidFill>
              </a:rPr>
              <a:t>와트시</a:t>
            </a:r>
            <a:r>
              <a:rPr lang="en-US" altLang="ko-KR" sz="1600" dirty="0">
                <a:solidFill>
                  <a:srgbClr val="595959"/>
                </a:solidFill>
              </a:rPr>
              <a:t>) / V(</a:t>
            </a:r>
            <a:r>
              <a:rPr lang="ko-KR" altLang="en-US" sz="1600" dirty="0">
                <a:solidFill>
                  <a:srgbClr val="595959"/>
                </a:solidFill>
              </a:rPr>
              <a:t>건전지 전압</a:t>
            </a:r>
            <a:r>
              <a:rPr lang="en-US" altLang="ko-KR" sz="1600" dirty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595959"/>
                </a:solidFill>
              </a:rPr>
              <a:t>※ </a:t>
            </a:r>
            <a:r>
              <a:rPr lang="en-US" altLang="ko-KR" sz="1600" dirty="0" smtClean="0">
                <a:solidFill>
                  <a:srgbClr val="595959"/>
                </a:solidFill>
              </a:rPr>
              <a:t>Wh </a:t>
            </a:r>
            <a:r>
              <a:rPr lang="en-US" altLang="ko-KR" sz="1600" dirty="0">
                <a:solidFill>
                  <a:srgbClr val="595959"/>
                </a:solidFill>
              </a:rPr>
              <a:t>= W/m^2 * 0.1(</a:t>
            </a:r>
            <a:r>
              <a:rPr lang="ko-KR" altLang="en-US" sz="1600" dirty="0">
                <a:solidFill>
                  <a:srgbClr val="595959"/>
                </a:solidFill>
              </a:rPr>
              <a:t>태양광 패널 효율</a:t>
            </a:r>
            <a:r>
              <a:rPr lang="en-US" altLang="ko-KR" sz="1600" dirty="0">
                <a:solidFill>
                  <a:srgbClr val="595959"/>
                </a:solidFill>
              </a:rPr>
              <a:t>) * 60(1</a:t>
            </a:r>
            <a:r>
              <a:rPr lang="ko-KR" altLang="en-US" sz="1600" dirty="0">
                <a:solidFill>
                  <a:srgbClr val="595959"/>
                </a:solidFill>
              </a:rPr>
              <a:t>시간</a:t>
            </a:r>
            <a:r>
              <a:rPr lang="en-US" altLang="ko-KR" sz="1600" dirty="0" smtClean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rgbClr val="595959"/>
                </a:solidFill>
              </a:rPr>
              <a:t>   </a:t>
            </a:r>
            <a:endParaRPr lang="en-US" altLang="ko-KR" sz="1600" dirty="0">
              <a:solidFill>
                <a:srgbClr val="595959"/>
              </a:solidFill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</a:rPr>
              <a:t>※ </a:t>
            </a:r>
            <a:r>
              <a:rPr lang="ko-KR" altLang="en-US" sz="1400" dirty="0" smtClean="0">
                <a:solidFill>
                  <a:srgbClr val="595959"/>
                </a:solidFill>
              </a:rPr>
              <a:t>배터리 용량 </a:t>
            </a:r>
            <a:r>
              <a:rPr lang="en-US" altLang="ko-KR" sz="1400" dirty="0" smtClean="0">
                <a:solidFill>
                  <a:srgbClr val="595959"/>
                </a:solidFill>
              </a:rPr>
              <a:t>= </a:t>
            </a:r>
            <a:r>
              <a:rPr lang="ko-KR" altLang="en-US" sz="1400" dirty="0" smtClean="0">
                <a:solidFill>
                  <a:srgbClr val="595959"/>
                </a:solidFill>
              </a:rPr>
              <a:t>에너자이저 </a:t>
            </a:r>
            <a:r>
              <a:rPr lang="en-US" altLang="ko-KR" sz="1400" dirty="0" smtClean="0">
                <a:solidFill>
                  <a:srgbClr val="595959"/>
                </a:solidFill>
              </a:rPr>
              <a:t>AA</a:t>
            </a:r>
            <a:r>
              <a:rPr lang="ko-KR" altLang="en-US" sz="1400" dirty="0" smtClean="0">
                <a:solidFill>
                  <a:srgbClr val="595959"/>
                </a:solidFill>
              </a:rPr>
              <a:t>건전기 기준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231257" y="1983969"/>
            <a:ext cx="3834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/>
              <a:t>카테고리 일사량</a:t>
            </a:r>
            <a:r>
              <a:rPr lang="en-US" altLang="ko-KR" sz="2400" b="1" spc="-300" dirty="0" smtClean="0"/>
              <a:t>(Wat)</a:t>
            </a:r>
            <a:r>
              <a:rPr lang="ko-KR" altLang="en-US" sz="2400" b="1" spc="-300" dirty="0" smtClean="0"/>
              <a:t> 계산 공식</a:t>
            </a:r>
            <a:endParaRPr lang="ko-KR" altLang="en-US" sz="2400" b="1" spc="-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550930" y="1983968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/>
              <a:t>건전지 개수 도출 공식</a:t>
            </a:r>
            <a:endParaRPr lang="ko-KR" altLang="en-US" sz="2400" b="1" spc="-300" dirty="0"/>
          </a:p>
        </p:txBody>
      </p:sp>
      <p:sp>
        <p:nvSpPr>
          <p:cNvPr id="12" name="직사각형 11"/>
          <p:cNvSpPr/>
          <p:nvPr/>
        </p:nvSpPr>
        <p:spPr>
          <a:xfrm>
            <a:off x="9873842" y="6501468"/>
            <a:ext cx="2318158" cy="35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4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1255822"/>
            <a:ext cx="11802359" cy="48619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26425" y="6513922"/>
            <a:ext cx="2265575" cy="344078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369117" y="159944"/>
            <a:ext cx="3545949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600095" y="298538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프로그램 목록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95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3626142" y="2613392"/>
            <a:ext cx="49840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기능 시연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rgbClr val="F9E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366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6" y="1554409"/>
            <a:ext cx="96681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</a:t>
            </a:r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주소</a:t>
            </a:r>
            <a:endParaRPr lang="en-US" altLang="ko-KR" sz="5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</a:t>
            </a: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://10.10.21.64:3000</a:t>
            </a:r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/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rgbClr val="F5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505838" y="4431321"/>
            <a:ext cx="11468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설명서</a:t>
            </a:r>
            <a:endParaRPr lang="en-US" altLang="ko-KR" sz="3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 http://naver.me/x7B6kqqS ]  Team Sunrise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451295" y="1110152"/>
            <a:ext cx="9478757" cy="264283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27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5657" y="191690"/>
            <a:ext cx="6782101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971188" y="335969"/>
            <a:ext cx="580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>
                <a:solidFill>
                  <a:schemeClr val="bg1"/>
                </a:solidFill>
              </a:rPr>
              <a:t>프로젝트를 작업하며 도전해 본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530555" y="533652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가상 환경과 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IMG Generation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처음 활용해보았다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4336112" y="5336527"/>
            <a:ext cx="3493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이용하면서 이미지 업로드와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함께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연결해보았다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033706" y="5336527"/>
            <a:ext cx="383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 Key Frame, React-reveal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이용해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이미지에 애니메이션 효과를 응용해보았다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D0EF021-AC3D-2532-30F5-D584A3AEB5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36" y="2646365"/>
            <a:ext cx="2973527" cy="13529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CD4BEF-D1D9-B75A-D5AC-8893285FC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8" y="2139516"/>
            <a:ext cx="2919126" cy="1068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264197-55A9-54FD-CF1C-7268CB1743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8" y="3359656"/>
            <a:ext cx="2919126" cy="11089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D4CE13-8BAB-6602-13CE-F110020C75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3" y="2288880"/>
            <a:ext cx="3136189" cy="206792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1E2715-975E-814C-C2B4-AE26BB43C315}"/>
              </a:ext>
            </a:extLst>
          </p:cNvPr>
          <p:cNvSpPr/>
          <p:nvPr/>
        </p:nvSpPr>
        <p:spPr>
          <a:xfrm>
            <a:off x="1936571" y="1972527"/>
            <a:ext cx="3493756" cy="2700632"/>
          </a:xfrm>
          <a:prstGeom prst="rect">
            <a:avLst/>
          </a:prstGeom>
          <a:solidFill>
            <a:srgbClr val="DAF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91C41E-CA2B-B5E4-9489-1F6E96CD1815}"/>
              </a:ext>
            </a:extLst>
          </p:cNvPr>
          <p:cNvSpPr txBox="1"/>
          <p:nvPr/>
        </p:nvSpPr>
        <p:spPr>
          <a:xfrm>
            <a:off x="1654629" y="538157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React-image-file-resizer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이미지 사이즈를 조절 및 확장자를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JPEG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 해 보았다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DAC5C9-828E-105E-D006-C26769B25A7A}"/>
              </a:ext>
            </a:extLst>
          </p:cNvPr>
          <p:cNvCxnSpPr>
            <a:cxnSpLocks/>
          </p:cNvCxnSpPr>
          <p:nvPr/>
        </p:nvCxnSpPr>
        <p:spPr>
          <a:xfrm>
            <a:off x="2770379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AF7378-BF39-2491-1A64-DF60276E479C}"/>
              </a:ext>
            </a:extLst>
          </p:cNvPr>
          <p:cNvSpPr/>
          <p:nvPr/>
        </p:nvSpPr>
        <p:spPr>
          <a:xfrm>
            <a:off x="6756444" y="1969282"/>
            <a:ext cx="3493756" cy="2700632"/>
          </a:xfrm>
          <a:prstGeom prst="rect">
            <a:avLst/>
          </a:prstGeom>
          <a:solidFill>
            <a:srgbClr val="ECD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A304A-595F-7515-D00A-9DCF0C1F03F5}"/>
              </a:ext>
            </a:extLst>
          </p:cNvPr>
          <p:cNvSpPr txBox="1"/>
          <p:nvPr/>
        </p:nvSpPr>
        <p:spPr>
          <a:xfrm>
            <a:off x="6520542" y="5378327"/>
            <a:ext cx="425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풀 스크린 스크롤로 사이트를 만들어 보았고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React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이미지를 업로드 해보았다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0A7823-BB05-4C7D-0959-390550DF9F86}"/>
              </a:ext>
            </a:extLst>
          </p:cNvPr>
          <p:cNvCxnSpPr>
            <a:cxnSpLocks/>
          </p:cNvCxnSpPr>
          <p:nvPr/>
        </p:nvCxnSpPr>
        <p:spPr>
          <a:xfrm>
            <a:off x="7590252" y="5210200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1BAC88D-D2EF-5388-E544-72E04E3684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67" y="2480472"/>
            <a:ext cx="2869235" cy="17680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A6446FA-E33C-8B5F-52C6-587E620AE8E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32" y="2437089"/>
            <a:ext cx="2869252" cy="178974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26425" y="6513922"/>
            <a:ext cx="2265575" cy="34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289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23" grpId="0" animBg="1"/>
      <p:bldP spid="24" grpId="0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7" y="4944128"/>
            <a:ext cx="11662611" cy="847072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7" y="3914259"/>
            <a:ext cx="11662611" cy="579258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5" y="2766696"/>
            <a:ext cx="11662611" cy="579258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300789" y="1619134"/>
            <a:ext cx="11662611" cy="579258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-25657" y="191690"/>
            <a:ext cx="6782101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971188" y="335969"/>
            <a:ext cx="580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</a:rPr>
              <a:t>아쉬운 점 및 향후 발전할 점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26425" y="6513922"/>
            <a:ext cx="2265575" cy="344078"/>
          </a:xfrm>
          <a:prstGeom prst="rect">
            <a:avLst/>
          </a:prstGeom>
          <a:solidFill>
            <a:srgbClr val="C1D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47B92-DA27-56AB-10B0-27BCEAFDC470}"/>
              </a:ext>
            </a:extLst>
          </p:cNvPr>
          <p:cNvSpPr txBox="1"/>
          <p:nvPr/>
        </p:nvSpPr>
        <p:spPr>
          <a:xfrm>
            <a:off x="1902115" y="1708708"/>
            <a:ext cx="975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모델 재학습을 </a:t>
            </a:r>
            <a:r>
              <a:rPr lang="ko-KR" altLang="en-US" sz="2000" b="1" dirty="0"/>
              <a:t>위해 </a:t>
            </a:r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연결을 하려 했지만 시간 관계상 실행하지 </a:t>
            </a:r>
            <a:r>
              <a:rPr lang="ko-KR" altLang="en-US" sz="2000" b="1" dirty="0" smtClean="0"/>
              <a:t>못했다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E3B27-550C-7805-1761-D189DCADEE89}"/>
              </a:ext>
            </a:extLst>
          </p:cNvPr>
          <p:cNvSpPr txBox="1"/>
          <p:nvPr/>
        </p:nvSpPr>
        <p:spPr>
          <a:xfrm>
            <a:off x="1262515" y="2853573"/>
            <a:ext cx="1097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이미지 어안 필터 기능 제공을 외부 사이트가 아닌 우리가 제공 하지 못한 점이 </a:t>
            </a:r>
            <a:r>
              <a:rPr lang="ko-KR" altLang="en-US" sz="2000" b="1" dirty="0" smtClean="0"/>
              <a:t>아쉽다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B443-C960-CECA-ED1D-006561B40F03}"/>
              </a:ext>
            </a:extLst>
          </p:cNvPr>
          <p:cNvSpPr txBox="1"/>
          <p:nvPr/>
        </p:nvSpPr>
        <p:spPr>
          <a:xfrm>
            <a:off x="1439896" y="3999676"/>
            <a:ext cx="1049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로그인 기능을 활용 하여 자신이 입력한 사진의 결과와 기록을 볼 수 있게 </a:t>
            </a:r>
            <a:r>
              <a:rPr lang="ko-KR" altLang="en-US" sz="2000" b="1" dirty="0" smtClean="0"/>
              <a:t>하고싶다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C2375-EA48-0441-016A-F2CA3AEEEC5F}"/>
              </a:ext>
            </a:extLst>
          </p:cNvPr>
          <p:cNvSpPr txBox="1"/>
          <p:nvPr/>
        </p:nvSpPr>
        <p:spPr>
          <a:xfrm>
            <a:off x="936080" y="5002305"/>
            <a:ext cx="10392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모델 재학습 기능을 도입했을 때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구름 </a:t>
            </a:r>
            <a:r>
              <a:rPr lang="ko-KR" altLang="en-US" sz="2000" b="1" dirty="0"/>
              <a:t>이미지가 아닌 다른 이미지 </a:t>
            </a:r>
            <a:r>
              <a:rPr lang="ko-KR" altLang="en-US" sz="2000" b="1" dirty="0" smtClean="0"/>
              <a:t>업로드 시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기타 컬럼으로 </a:t>
            </a:r>
            <a:r>
              <a:rPr lang="ko-KR" altLang="en-US" sz="2000" b="1" dirty="0"/>
              <a:t>분류 되어 </a:t>
            </a:r>
            <a:r>
              <a:rPr lang="ko-KR" altLang="en-US" sz="2000" b="1" dirty="0" smtClean="0"/>
              <a:t>모델에 재학습 하지 </a:t>
            </a:r>
            <a:r>
              <a:rPr lang="ko-KR" altLang="en-US" sz="2000" b="1" dirty="0"/>
              <a:t>못하게 </a:t>
            </a:r>
            <a:r>
              <a:rPr lang="ko-KR" altLang="en-US" sz="2000" b="1" dirty="0" smtClean="0"/>
              <a:t>하고싶다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9195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9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819857" y="941265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976955" y="941265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055478" y="941265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281350" y="113202"/>
            <a:ext cx="271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300" dirty="0" smtClean="0">
                <a:solidFill>
                  <a:schemeClr val="bg1"/>
                </a:solidFill>
              </a:rPr>
              <a:t># </a:t>
            </a:r>
            <a:r>
              <a:rPr lang="ko-KR" altLang="en-US" sz="2800" b="1" spc="-300" dirty="0" smtClean="0">
                <a:solidFill>
                  <a:schemeClr val="bg1"/>
                </a:solidFill>
              </a:rPr>
              <a:t>조원 소개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2155484" y="3113201"/>
            <a:ext cx="1369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강다솜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(PL)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DATA / DL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4976954" y="3133297"/>
            <a:ext cx="2040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김태영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FULL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2155484" y="6019814"/>
            <a:ext cx="1369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김담향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DATA / DL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0" y="696712"/>
            <a:ext cx="258242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1819857" y="3857932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976955" y="3857932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055478" y="3857932"/>
            <a:ext cx="2040726" cy="2183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8391105" y="3133297"/>
            <a:ext cx="1369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김동일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FRONT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4976953" y="6019814"/>
            <a:ext cx="2040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조정아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FULL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8134048" y="5998906"/>
            <a:ext cx="1962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조가영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FRONT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87" y="4124132"/>
            <a:ext cx="1580382" cy="15803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15" y="1118995"/>
            <a:ext cx="1651633" cy="16516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6" y="4048430"/>
            <a:ext cx="1705099" cy="1705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15" y="3943780"/>
            <a:ext cx="1809749" cy="1809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6" y="1214935"/>
            <a:ext cx="1636433" cy="16364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40" y="1016198"/>
            <a:ext cx="1894657" cy="189465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165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281350" y="113202"/>
            <a:ext cx="271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300" dirty="0" smtClean="0">
                <a:solidFill>
                  <a:srgbClr val="595959"/>
                </a:solidFill>
              </a:rPr>
              <a:t># </a:t>
            </a:r>
            <a:r>
              <a:rPr lang="ko-KR" altLang="en-US" sz="2800" b="1" spc="-300" dirty="0" smtClean="0">
                <a:solidFill>
                  <a:srgbClr val="595959"/>
                </a:solidFill>
              </a:rPr>
              <a:t>개발 환경</a:t>
            </a:r>
            <a:endParaRPr lang="ko-KR" altLang="en-US" sz="2800" b="1" spc="-300" dirty="0">
              <a:solidFill>
                <a:srgbClr val="595959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0" y="696712"/>
            <a:ext cx="2582426" cy="0"/>
          </a:xfrm>
          <a:prstGeom prst="line">
            <a:avLst/>
          </a:prstGeom>
          <a:ln w="571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504893" y="1754154"/>
            <a:ext cx="2624977" cy="33629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00481" y="1747836"/>
            <a:ext cx="2624977" cy="33629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91737" y="1745602"/>
            <a:ext cx="2604795" cy="336291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64586" y="1734715"/>
            <a:ext cx="2514977" cy="33823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999" y="2045305"/>
            <a:ext cx="1523274" cy="10286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68746" y="3881529"/>
            <a:ext cx="1952359" cy="10982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90" y="2019173"/>
            <a:ext cx="2380668" cy="1049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1" y="2308926"/>
            <a:ext cx="2096832" cy="808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19" y="3388537"/>
            <a:ext cx="1212439" cy="15297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45" y="3429292"/>
            <a:ext cx="1357412" cy="14482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32" y="3651208"/>
            <a:ext cx="2085327" cy="102984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34" y="2679146"/>
            <a:ext cx="1629781" cy="16297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37" y="2308926"/>
            <a:ext cx="1829657" cy="9148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33" y="3456328"/>
            <a:ext cx="1270052" cy="14746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rgbClr val="F5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438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887958" y="2613392"/>
            <a:ext cx="6460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주제 및 배경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rgbClr val="F9E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38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5482911" y="326449"/>
            <a:ext cx="708164" cy="4446887"/>
            <a:chOff x="1220718" y="1663700"/>
            <a:chExt cx="708164" cy="4483100"/>
          </a:xfrm>
          <a:solidFill>
            <a:schemeClr val="bg1">
              <a:lumMod val="50000"/>
            </a:schemeClr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504250"/>
            <a:ext cx="854838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교토 의정서</a:t>
            </a:r>
            <a:r>
              <a:rPr lang="en-US" altLang="ko-KR" b="1" dirty="0">
                <a:solidFill>
                  <a:srgbClr val="595959"/>
                </a:solidFill>
              </a:rPr>
              <a:t>(</a:t>
            </a:r>
            <a:r>
              <a:rPr lang="ko-KR" altLang="en-US" b="1" dirty="0">
                <a:solidFill>
                  <a:srgbClr val="595959"/>
                </a:solidFill>
              </a:rPr>
              <a:t>京都議定書</a:t>
            </a:r>
            <a:r>
              <a:rPr lang="en-US" altLang="ko-KR" b="1" dirty="0">
                <a:solidFill>
                  <a:srgbClr val="595959"/>
                </a:solidFill>
              </a:rPr>
              <a:t>, Kyoto Protocol)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1251383"/>
            <a:ext cx="8548382" cy="1323582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지구 온난화 유도 온실가스 </a:t>
            </a:r>
            <a:r>
              <a:rPr lang="en-US" altLang="ko-KR" b="1" dirty="0" smtClean="0">
                <a:solidFill>
                  <a:srgbClr val="595959"/>
                </a:solidFill>
              </a:rPr>
              <a:t>6</a:t>
            </a:r>
            <a:r>
              <a:rPr lang="ko-KR" altLang="en-US" b="1" dirty="0" smtClean="0">
                <a:solidFill>
                  <a:srgbClr val="595959"/>
                </a:solidFill>
              </a:rPr>
              <a:t>가지 배출량 감축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595959"/>
                </a:solidFill>
              </a:rPr>
              <a:t>(</a:t>
            </a:r>
            <a:r>
              <a:rPr lang="ko-KR" altLang="en-US" dirty="0">
                <a:solidFill>
                  <a:srgbClr val="595959"/>
                </a:solidFill>
              </a:rPr>
              <a:t>이산화탄소</a:t>
            </a:r>
            <a:r>
              <a:rPr lang="en-US" altLang="ko-KR" dirty="0">
                <a:solidFill>
                  <a:srgbClr val="595959"/>
                </a:solidFill>
              </a:rPr>
              <a:t>(</a:t>
            </a:r>
            <a:r>
              <a:rPr lang="en-US" altLang="ko-KR" dirty="0" smtClean="0">
                <a:solidFill>
                  <a:srgbClr val="595959"/>
                </a:solidFill>
              </a:rPr>
              <a:t>CO₂), </a:t>
            </a:r>
            <a:r>
              <a:rPr lang="ko-KR" altLang="en-US" dirty="0">
                <a:solidFill>
                  <a:srgbClr val="595959"/>
                </a:solidFill>
              </a:rPr>
              <a:t>메탄</a:t>
            </a:r>
            <a:r>
              <a:rPr lang="en-US" altLang="ko-KR" dirty="0">
                <a:solidFill>
                  <a:srgbClr val="595959"/>
                </a:solidFill>
              </a:rPr>
              <a:t>(</a:t>
            </a:r>
            <a:r>
              <a:rPr lang="en-US" altLang="ko-KR" dirty="0" smtClean="0">
                <a:solidFill>
                  <a:srgbClr val="595959"/>
                </a:solidFill>
              </a:rPr>
              <a:t>CH), </a:t>
            </a:r>
            <a:r>
              <a:rPr lang="ko-KR" altLang="en-US" dirty="0">
                <a:solidFill>
                  <a:srgbClr val="595959"/>
                </a:solidFill>
              </a:rPr>
              <a:t>아산화질소</a:t>
            </a:r>
            <a:r>
              <a:rPr lang="en-US" altLang="ko-KR" dirty="0">
                <a:solidFill>
                  <a:srgbClr val="595959"/>
                </a:solidFill>
              </a:rPr>
              <a:t>(N₂O), </a:t>
            </a:r>
            <a:r>
              <a:rPr lang="ko-KR" altLang="en-US" dirty="0">
                <a:solidFill>
                  <a:srgbClr val="595959"/>
                </a:solidFill>
              </a:rPr>
              <a:t>불화탄소</a:t>
            </a:r>
            <a:r>
              <a:rPr lang="en-US" altLang="ko-KR" dirty="0">
                <a:solidFill>
                  <a:srgbClr val="595959"/>
                </a:solidFill>
              </a:rPr>
              <a:t>(PFC), </a:t>
            </a:r>
            <a:r>
              <a:rPr lang="ko-KR" altLang="en-US" dirty="0">
                <a:solidFill>
                  <a:srgbClr val="595959"/>
                </a:solidFill>
              </a:rPr>
              <a:t>수소화불화탄소</a:t>
            </a:r>
            <a:r>
              <a:rPr lang="en-US" altLang="ko-KR" dirty="0">
                <a:solidFill>
                  <a:srgbClr val="595959"/>
                </a:solidFill>
              </a:rPr>
              <a:t>(HFC), </a:t>
            </a:r>
            <a:r>
              <a:rPr lang="ko-KR" altLang="en-US" dirty="0">
                <a:solidFill>
                  <a:srgbClr val="595959"/>
                </a:solidFill>
              </a:rPr>
              <a:t>불화유황</a:t>
            </a:r>
            <a:r>
              <a:rPr lang="en-US" altLang="ko-KR" dirty="0">
                <a:solidFill>
                  <a:srgbClr val="595959"/>
                </a:solidFill>
              </a:rPr>
              <a:t>(SF6)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8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2735779"/>
            <a:ext cx="854838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</a:rPr>
              <a:t>1990</a:t>
            </a:r>
            <a:r>
              <a:rPr lang="ko-KR" altLang="en-US" dirty="0">
                <a:solidFill>
                  <a:srgbClr val="595959"/>
                </a:solidFill>
              </a:rPr>
              <a:t>년을 기준으로 </a:t>
            </a:r>
            <a:r>
              <a:rPr lang="en-US" altLang="ko-KR" dirty="0">
                <a:solidFill>
                  <a:srgbClr val="595959"/>
                </a:solidFill>
              </a:rPr>
              <a:t>2008</a:t>
            </a:r>
            <a:r>
              <a:rPr lang="ko-KR" altLang="en-US" dirty="0">
                <a:solidFill>
                  <a:srgbClr val="595959"/>
                </a:solidFill>
              </a:rPr>
              <a:t>년부터 </a:t>
            </a:r>
            <a:r>
              <a:rPr lang="en-US" altLang="ko-KR" dirty="0" smtClean="0">
                <a:solidFill>
                  <a:srgbClr val="595959"/>
                </a:solidFill>
              </a:rPr>
              <a:t>2020</a:t>
            </a:r>
            <a:r>
              <a:rPr lang="ko-KR" altLang="en-US" dirty="0" smtClean="0">
                <a:solidFill>
                  <a:srgbClr val="595959"/>
                </a:solidFill>
              </a:rPr>
              <a:t>년까지 </a:t>
            </a:r>
            <a:r>
              <a:rPr lang="ko-KR" altLang="en-US" b="1" dirty="0">
                <a:solidFill>
                  <a:srgbClr val="595959"/>
                </a:solidFill>
              </a:rPr>
              <a:t>평균 </a:t>
            </a:r>
            <a:r>
              <a:rPr lang="en-US" altLang="ko-KR" b="1" dirty="0">
                <a:solidFill>
                  <a:srgbClr val="FF0000"/>
                </a:solidFill>
              </a:rPr>
              <a:t>5.2%</a:t>
            </a:r>
            <a:r>
              <a:rPr lang="ko-KR" altLang="en-US" b="1" dirty="0">
                <a:solidFill>
                  <a:srgbClr val="595959"/>
                </a:solidFill>
              </a:rPr>
              <a:t>의 온실가스를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감축</a:t>
            </a:r>
            <a:r>
              <a:rPr lang="ko-KR" altLang="en-US" dirty="0" smtClean="0">
                <a:solidFill>
                  <a:srgbClr val="595959"/>
                </a:solidFill>
              </a:rPr>
              <a:t>할 </a:t>
            </a:r>
            <a:r>
              <a:rPr lang="ko-KR" altLang="en-US" dirty="0">
                <a:solidFill>
                  <a:srgbClr val="595959"/>
                </a:solidFill>
              </a:rPr>
              <a:t>것을 목표</a:t>
            </a:r>
          </a:p>
        </p:txBody>
      </p:sp>
      <p:sp>
        <p:nvSpPr>
          <p:cNvPr id="9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3499690"/>
            <a:ext cx="8548382" cy="58631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95959"/>
                </a:solidFill>
              </a:rPr>
              <a:t>한국은 </a:t>
            </a:r>
            <a:r>
              <a:rPr lang="en-US" altLang="ko-KR" dirty="0" smtClean="0">
                <a:solidFill>
                  <a:srgbClr val="595959"/>
                </a:solidFill>
              </a:rPr>
              <a:t>2013</a:t>
            </a:r>
            <a:r>
              <a:rPr lang="ko-KR" altLang="en-US" dirty="0" smtClean="0">
                <a:solidFill>
                  <a:srgbClr val="595959"/>
                </a:solidFill>
              </a:rPr>
              <a:t>년 부터 해당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11354" y="4915949"/>
            <a:ext cx="8548382" cy="1232408"/>
          </a:xfrm>
          <a:prstGeom prst="rect">
            <a:avLst/>
          </a:prstGeom>
          <a:solidFill>
            <a:srgbClr val="F5D8D3">
              <a:alpha val="83000"/>
            </a:srgbClr>
          </a:solidFill>
          <a:ln w="381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95959"/>
                </a:solidFill>
              </a:rPr>
              <a:t>2020</a:t>
            </a:r>
            <a:r>
              <a:rPr lang="ko-KR" altLang="en-US" b="1" dirty="0">
                <a:solidFill>
                  <a:srgbClr val="595959"/>
                </a:solidFill>
              </a:rPr>
              <a:t>년까지 재생에너지 주택</a:t>
            </a:r>
            <a:r>
              <a:rPr lang="en-US" altLang="ko-KR" b="1" dirty="0">
                <a:solidFill>
                  <a:srgbClr val="595959"/>
                </a:solidFill>
              </a:rPr>
              <a:t>(Green Home) 100</a:t>
            </a:r>
            <a:r>
              <a:rPr lang="ko-KR" altLang="en-US" b="1" dirty="0">
                <a:solidFill>
                  <a:srgbClr val="595959"/>
                </a:solidFill>
              </a:rPr>
              <a:t>만호 </a:t>
            </a:r>
            <a:r>
              <a:rPr lang="ko-KR" altLang="en-US" b="1" dirty="0" smtClean="0">
                <a:solidFill>
                  <a:srgbClr val="595959"/>
                </a:solidFill>
              </a:rPr>
              <a:t>보급 목적 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그린 </a:t>
            </a:r>
            <a:r>
              <a:rPr lang="ko-KR" altLang="en-US" sz="2400" b="1" dirty="0">
                <a:solidFill>
                  <a:srgbClr val="FF0000"/>
                </a:solidFill>
              </a:rPr>
              <a:t>홈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595959"/>
                </a:solidFill>
              </a:rPr>
              <a:t>사업 진행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911751" y="6452558"/>
            <a:ext cx="2280249" cy="405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13" y="3481680"/>
            <a:ext cx="10085420" cy="32968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1100108" y="1000026"/>
            <a:ext cx="7555059" cy="2296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</p:cNvCxnSpPr>
          <p:nvPr/>
        </p:nvCxnSpPr>
        <p:spPr>
          <a:xfrm>
            <a:off x="461479" y="2130804"/>
            <a:ext cx="8528781" cy="107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9065676" y="983450"/>
            <a:ext cx="2680273" cy="2296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439671" y="1110942"/>
            <a:ext cx="1992449" cy="2075014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단독</a:t>
            </a:r>
            <a:r>
              <a:rPr lang="en-US" altLang="ko-KR" b="1" dirty="0">
                <a:solidFill>
                  <a:srgbClr val="595959"/>
                </a:solidFill>
              </a:rPr>
              <a:t>·</a:t>
            </a:r>
            <a:r>
              <a:rPr lang="ko-KR" altLang="en-US" b="1" dirty="0">
                <a:solidFill>
                  <a:srgbClr val="595959"/>
                </a:solidFill>
              </a:rPr>
              <a:t>공동</a:t>
            </a:r>
            <a:r>
              <a:rPr lang="en-US" altLang="ko-KR" b="1" dirty="0">
                <a:solidFill>
                  <a:srgbClr val="595959"/>
                </a:solidFill>
              </a:rPr>
              <a:t>(</a:t>
            </a:r>
            <a:r>
              <a:rPr lang="ko-KR" altLang="en-US" b="1" dirty="0">
                <a:solidFill>
                  <a:srgbClr val="595959"/>
                </a:solidFill>
              </a:rPr>
              <a:t>공공</a:t>
            </a:r>
            <a:r>
              <a:rPr lang="en-US" altLang="ko-KR" b="1" dirty="0">
                <a:solidFill>
                  <a:srgbClr val="595959"/>
                </a:solidFill>
              </a:rPr>
              <a:t>)</a:t>
            </a:r>
            <a:r>
              <a:rPr lang="ko-KR" altLang="en-US" b="1" dirty="0" smtClean="0">
                <a:solidFill>
                  <a:srgbClr val="595959"/>
                </a:solidFill>
              </a:rPr>
              <a:t>주택</a:t>
            </a:r>
            <a:endParaRPr lang="en-US" altLang="ko-KR" b="1" dirty="0" smtClean="0">
              <a:solidFill>
                <a:srgbClr val="595959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신</a:t>
            </a:r>
            <a:r>
              <a:rPr lang="en-US" altLang="ko-KR" b="1" dirty="0">
                <a:solidFill>
                  <a:srgbClr val="595959"/>
                </a:solidFill>
              </a:rPr>
              <a:t>·</a:t>
            </a:r>
            <a:r>
              <a:rPr lang="ko-KR" altLang="en-US" b="1" dirty="0" smtClean="0">
                <a:solidFill>
                  <a:srgbClr val="595959"/>
                </a:solidFill>
              </a:rPr>
              <a:t>재생에너지설비보급</a:t>
            </a:r>
            <a:endParaRPr lang="ko-KR" altLang="en-US" b="1" dirty="0">
              <a:solidFill>
                <a:srgbClr val="595959"/>
              </a:solidFill>
            </a:endParaRPr>
          </a:p>
        </p:txBody>
      </p:sp>
      <p:sp>
        <p:nvSpPr>
          <p:cNvPr id="8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770540" y="1110942"/>
            <a:ext cx="1992449" cy="2075014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주택용 에너지 </a:t>
            </a:r>
            <a:r>
              <a:rPr lang="ko-KR" altLang="en-US" b="1" dirty="0" smtClean="0">
                <a:solidFill>
                  <a:srgbClr val="595959"/>
                </a:solidFill>
              </a:rPr>
              <a:t>소비 </a:t>
            </a:r>
            <a:r>
              <a:rPr lang="ko-KR" altLang="en-US" b="1" dirty="0">
                <a:solidFill>
                  <a:srgbClr val="595959"/>
                </a:solidFill>
              </a:rPr>
              <a:t>경감</a:t>
            </a:r>
          </a:p>
        </p:txBody>
      </p:sp>
      <p:sp>
        <p:nvSpPr>
          <p:cNvPr id="9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6112393" y="1110942"/>
            <a:ext cx="1992449" cy="2075014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신</a:t>
            </a:r>
            <a:r>
              <a:rPr lang="en-US" altLang="ko-KR" b="1" dirty="0">
                <a:solidFill>
                  <a:srgbClr val="595959"/>
                </a:solidFill>
              </a:rPr>
              <a:t>·</a:t>
            </a:r>
            <a:r>
              <a:rPr lang="ko-KR" altLang="en-US" b="1" dirty="0">
                <a:solidFill>
                  <a:srgbClr val="595959"/>
                </a:solidFill>
              </a:rPr>
              <a:t>재생에너지설비 보급 확대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218380" y="1428114"/>
            <a:ext cx="24590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온실가스 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저감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1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신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재생에너지 시장 창출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394283" y="201336"/>
            <a:ext cx="5511567" cy="578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281350" y="201336"/>
            <a:ext cx="483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smtClean="0">
                <a:solidFill>
                  <a:schemeClr val="bg1"/>
                </a:solidFill>
              </a:rPr>
              <a:t>그린 홈</a:t>
            </a:r>
            <a:r>
              <a:rPr lang="en-US" altLang="ko-KR" sz="2800" b="1" spc="-300" dirty="0" smtClean="0">
                <a:solidFill>
                  <a:schemeClr val="bg1"/>
                </a:solidFill>
              </a:rPr>
              <a:t>(Green Home)</a:t>
            </a:r>
            <a:r>
              <a:rPr lang="ko-KR" altLang="en-US" sz="2800" b="1" spc="-300" dirty="0" smtClean="0">
                <a:solidFill>
                  <a:schemeClr val="bg1"/>
                </a:solidFill>
              </a:rPr>
              <a:t> 사업이란</a:t>
            </a:r>
            <a:r>
              <a:rPr lang="en-US" altLang="ko-KR" sz="2800" b="1" spc="-300" dirty="0" smtClean="0">
                <a:solidFill>
                  <a:schemeClr val="bg1"/>
                </a:solidFill>
              </a:rPr>
              <a:t>?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14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5482911" y="326450"/>
            <a:ext cx="708164" cy="3877906"/>
            <a:chOff x="1220718" y="1663700"/>
            <a:chExt cx="708164" cy="4483100"/>
          </a:xfrm>
          <a:solidFill>
            <a:schemeClr val="bg1">
              <a:lumMod val="50000"/>
            </a:schemeClr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862470"/>
            <a:ext cx="8548382" cy="1477909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파리 협정</a:t>
            </a:r>
            <a:r>
              <a:rPr lang="en-US" altLang="ko-KR" dirty="0">
                <a:solidFill>
                  <a:srgbClr val="595959"/>
                </a:solidFill>
              </a:rPr>
              <a:t>(Paris Climate Agreement)</a:t>
            </a:r>
          </a:p>
          <a:p>
            <a:pPr algn="ctr"/>
            <a:r>
              <a:rPr lang="en-US" altLang="ko-KR" dirty="0">
                <a:solidFill>
                  <a:srgbClr val="595959"/>
                </a:solidFill>
              </a:rPr>
              <a:t>2016</a:t>
            </a:r>
            <a:r>
              <a:rPr lang="ko-KR" altLang="en-US" dirty="0">
                <a:solidFill>
                  <a:srgbClr val="595959"/>
                </a:solidFill>
              </a:rPr>
              <a:t>년에 체결된 지구온난화를 방지하기 위해 온실가스를 줄이자는 전 지구적 </a:t>
            </a:r>
            <a:r>
              <a:rPr lang="ko-KR" altLang="en-US" dirty="0" smtClean="0">
                <a:solidFill>
                  <a:srgbClr val="595959"/>
                </a:solidFill>
              </a:rPr>
              <a:t>합의안으로 </a:t>
            </a:r>
            <a:r>
              <a:rPr lang="ko-KR" altLang="en-US" b="1" dirty="0" smtClean="0">
                <a:solidFill>
                  <a:srgbClr val="FF0000"/>
                </a:solidFill>
              </a:rPr>
              <a:t>국제사회가 </a:t>
            </a:r>
            <a:r>
              <a:rPr lang="ko-KR" altLang="en-US" b="1" dirty="0">
                <a:solidFill>
                  <a:srgbClr val="FF0000"/>
                </a:solidFill>
              </a:rPr>
              <a:t>함께 공동으로 노력하는 최초의 기후 협약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</a:rPr>
              <a:t>(</a:t>
            </a:r>
            <a:r>
              <a:rPr lang="ko-KR" altLang="en-US" dirty="0">
                <a:solidFill>
                  <a:srgbClr val="595959"/>
                </a:solidFill>
              </a:rPr>
              <a:t>이란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터키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에리트레아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이라크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남수단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리비아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예멘 등 </a:t>
            </a:r>
            <a:r>
              <a:rPr lang="en-US" altLang="ko-KR" dirty="0">
                <a:solidFill>
                  <a:srgbClr val="595959"/>
                </a:solidFill>
              </a:rPr>
              <a:t>7</a:t>
            </a:r>
            <a:r>
              <a:rPr lang="ko-KR" altLang="en-US" dirty="0">
                <a:solidFill>
                  <a:srgbClr val="595959"/>
                </a:solidFill>
              </a:rPr>
              <a:t>개국 제외</a:t>
            </a:r>
            <a:r>
              <a:rPr lang="en-US" altLang="ko-KR" dirty="0">
                <a:solidFill>
                  <a:srgbClr val="595959"/>
                </a:solidFill>
              </a:rPr>
              <a:t>)</a:t>
            </a:r>
          </a:p>
        </p:txBody>
      </p:sp>
      <p:sp>
        <p:nvSpPr>
          <p:cNvPr id="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711354" y="2780907"/>
            <a:ext cx="8548382" cy="772578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595959"/>
                </a:solidFill>
              </a:rPr>
              <a:t>지구의 평균 온도 상승을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도 아래</a:t>
            </a:r>
            <a:r>
              <a:rPr lang="ko-KR" altLang="en-US" b="1" dirty="0">
                <a:solidFill>
                  <a:srgbClr val="595959"/>
                </a:solidFill>
              </a:rPr>
              <a:t>에서 억제하고</a:t>
            </a:r>
            <a:r>
              <a:rPr lang="en-US" altLang="ko-KR" b="1" dirty="0">
                <a:solidFill>
                  <a:srgbClr val="595959"/>
                </a:solidFill>
              </a:rPr>
              <a:t>, </a:t>
            </a:r>
            <a:r>
              <a:rPr lang="en-US" altLang="ko-KR" b="1" dirty="0">
                <a:solidFill>
                  <a:srgbClr val="FF0000"/>
                </a:solidFill>
              </a:rPr>
              <a:t>1.5</a:t>
            </a:r>
            <a:r>
              <a:rPr lang="ko-KR" altLang="en-US" b="1" dirty="0">
                <a:solidFill>
                  <a:srgbClr val="FF0000"/>
                </a:solidFill>
              </a:rPr>
              <a:t>도를 넘지 않도록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</a:rPr>
              <a:t>노력하는 </a:t>
            </a:r>
            <a:r>
              <a:rPr lang="ko-KR" altLang="en-US" b="1" dirty="0">
                <a:solidFill>
                  <a:srgbClr val="595959"/>
                </a:solidFill>
              </a:rPr>
              <a:t>것을 목표</a:t>
            </a:r>
            <a:endParaRPr lang="en-US" altLang="ko-KR" b="1" dirty="0">
              <a:solidFill>
                <a:srgbClr val="595959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11354" y="4497199"/>
            <a:ext cx="8548382" cy="1232408"/>
          </a:xfrm>
          <a:prstGeom prst="rect">
            <a:avLst/>
          </a:prstGeom>
          <a:solidFill>
            <a:srgbClr val="F5D8D3">
              <a:alpha val="83000"/>
            </a:srgbClr>
          </a:solidFill>
          <a:ln w="3810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595959"/>
                </a:solidFill>
              </a:rPr>
              <a:t>한국은</a:t>
            </a:r>
            <a:r>
              <a:rPr lang="en-US" altLang="ko-KR" sz="2000" b="1" dirty="0">
                <a:solidFill>
                  <a:srgbClr val="595959"/>
                </a:solidFill>
              </a:rPr>
              <a:t> 2030</a:t>
            </a:r>
            <a:r>
              <a:rPr lang="ko-KR" altLang="en-US" sz="2000" b="1" dirty="0">
                <a:solidFill>
                  <a:srgbClr val="595959"/>
                </a:solidFill>
              </a:rPr>
              <a:t>년까지 </a:t>
            </a:r>
            <a:r>
              <a:rPr lang="en-US" altLang="ko-KR" sz="2000" b="1" dirty="0">
                <a:solidFill>
                  <a:srgbClr val="595959"/>
                </a:solidFill>
              </a:rPr>
              <a:t>2017</a:t>
            </a:r>
            <a:r>
              <a:rPr lang="ko-KR" altLang="en-US" sz="2000" b="1" dirty="0">
                <a:solidFill>
                  <a:srgbClr val="595959"/>
                </a:solidFill>
              </a:rPr>
              <a:t>년 대비 </a:t>
            </a:r>
            <a:r>
              <a:rPr lang="ko-KR" altLang="en-US" sz="2000" b="1" dirty="0">
                <a:solidFill>
                  <a:srgbClr val="FF0000"/>
                </a:solidFill>
              </a:rPr>
              <a:t>온실가스 </a:t>
            </a:r>
            <a:r>
              <a:rPr lang="en-US" altLang="ko-KR" sz="2000" b="1" dirty="0">
                <a:solidFill>
                  <a:srgbClr val="FF0000"/>
                </a:solidFill>
              </a:rPr>
              <a:t>24.4% </a:t>
            </a:r>
            <a:r>
              <a:rPr lang="ko-KR" altLang="en-US" sz="2000" b="1" dirty="0">
                <a:solidFill>
                  <a:srgbClr val="FF0000"/>
                </a:solidFill>
              </a:rPr>
              <a:t>감축 </a:t>
            </a:r>
            <a:r>
              <a:rPr lang="ko-KR" altLang="en-US" sz="2000" b="1" dirty="0">
                <a:solidFill>
                  <a:srgbClr val="595959"/>
                </a:solidFill>
              </a:rPr>
              <a:t>목표 제시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9901" y="6380478"/>
            <a:ext cx="7079530" cy="461665"/>
          </a:xfrm>
          <a:prstGeom prst="rect">
            <a:avLst/>
          </a:prstGeom>
          <a:solidFill>
            <a:srgbClr val="C1D5E5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정보 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그린피스 동아시아 지부 </a:t>
            </a:r>
            <a:r>
              <a:rPr lang="en-US" altLang="ko-KR" sz="1200" dirty="0" smtClean="0"/>
              <a:t>(24.01.25)</a:t>
            </a:r>
          </a:p>
          <a:p>
            <a:r>
              <a:rPr lang="en-US" altLang="ko-KR" sz="1200" dirty="0"/>
              <a:t>(https://www.greenpeace.org/korea/update/17235/blog-ce-paris-climate-agreement-a-to-z/)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4023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75125" y="6333343"/>
            <a:ext cx="4437776" cy="461665"/>
          </a:xfrm>
          <a:prstGeom prst="rect">
            <a:avLst/>
          </a:prstGeom>
          <a:solidFill>
            <a:srgbClr val="C1D5E5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정보 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한국에너지공단 </a:t>
            </a:r>
            <a:r>
              <a:rPr lang="en-US" altLang="ko-KR" sz="1200" dirty="0" smtClean="0"/>
              <a:t>(24.01.25)</a:t>
            </a:r>
          </a:p>
          <a:p>
            <a:r>
              <a:rPr lang="en-US" altLang="ko-KR" sz="1200" dirty="0" smtClean="0"/>
              <a:t>(https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nr.energy.or.kr/A0/GN_01/GN_01_00_010.do)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5" y="517585"/>
            <a:ext cx="11080553" cy="56144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2642" y="2199736"/>
            <a:ext cx="5978105" cy="293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196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707</Words>
  <Application>Microsoft Office PowerPoint</Application>
  <PresentationFormat>와이드스크린</PresentationFormat>
  <Paragraphs>142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90</cp:revision>
  <dcterms:created xsi:type="dcterms:W3CDTF">2022-12-21T02:15:26Z</dcterms:created>
  <dcterms:modified xsi:type="dcterms:W3CDTF">2024-01-26T00:47:19Z</dcterms:modified>
</cp:coreProperties>
</file>